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gi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58.jpg" ContentType="image/jpeg"/>
  <Override PartName="/ppt/media/image59.jpg" ContentType="image/jpeg"/>
  <Override PartName="/ppt/media/image67.jpg" ContentType="image/jpeg"/>
  <Override PartName="/ppt/media/image74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0" r:id="rId2"/>
    <p:sldMasterId id="2147483729" r:id="rId3"/>
  </p:sldMasterIdLst>
  <p:notesMasterIdLst>
    <p:notesMasterId r:id="rId39"/>
  </p:notesMasterIdLst>
  <p:handoutMasterIdLst>
    <p:handoutMasterId r:id="rId40"/>
  </p:handoutMasterIdLst>
  <p:sldIdLst>
    <p:sldId id="338" r:id="rId4"/>
    <p:sldId id="758" r:id="rId5"/>
    <p:sldId id="765" r:id="rId6"/>
    <p:sldId id="326" r:id="rId7"/>
    <p:sldId id="634" r:id="rId8"/>
    <p:sldId id="635" r:id="rId9"/>
    <p:sldId id="356" r:id="rId10"/>
    <p:sldId id="357" r:id="rId11"/>
    <p:sldId id="360" r:id="rId12"/>
    <p:sldId id="361" r:id="rId13"/>
    <p:sldId id="362" r:id="rId14"/>
    <p:sldId id="369" r:id="rId15"/>
    <p:sldId id="363" r:id="rId16"/>
    <p:sldId id="366" r:id="rId17"/>
    <p:sldId id="365" r:id="rId18"/>
    <p:sldId id="364" r:id="rId19"/>
    <p:sldId id="350" r:id="rId20"/>
    <p:sldId id="1521" r:id="rId21"/>
    <p:sldId id="636" r:id="rId22"/>
    <p:sldId id="623" r:id="rId23"/>
    <p:sldId id="625" r:id="rId24"/>
    <p:sldId id="368" r:id="rId25"/>
    <p:sldId id="759" r:id="rId26"/>
    <p:sldId id="760" r:id="rId27"/>
    <p:sldId id="761" r:id="rId28"/>
    <p:sldId id="762" r:id="rId29"/>
    <p:sldId id="337" r:id="rId30"/>
    <p:sldId id="371" r:id="rId31"/>
    <p:sldId id="373" r:id="rId32"/>
    <p:sldId id="372" r:id="rId33"/>
    <p:sldId id="763" r:id="rId34"/>
    <p:sldId id="280" r:id="rId35"/>
    <p:sldId id="1522" r:id="rId36"/>
    <p:sldId id="336" r:id="rId37"/>
    <p:sldId id="335" r:id="rId3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  <p:cmAuthor id="3" name="Sonya Waitman" initials="SW" lastIdx="3" clrIdx="2">
    <p:extLst>
      <p:ext uri="{19B8F6BF-5375-455C-9EA6-DF929625EA0E}">
        <p15:presenceInfo xmlns:p15="http://schemas.microsoft.com/office/powerpoint/2012/main" userId="S::sonya.waitman@pass.org::dc5eebf3-e87c-4e26-a6f6-b6a5d9b265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33C"/>
    <a:srgbClr val="C33942"/>
    <a:srgbClr val="011A2C"/>
    <a:srgbClr val="9D243F"/>
    <a:srgbClr val="777777"/>
    <a:srgbClr val="5D6568"/>
    <a:srgbClr val="289E52"/>
    <a:srgbClr val="8BD9DD"/>
    <a:srgbClr val="54C6CC"/>
    <a:srgbClr val="087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4AA388-F477-43AD-94B0-BADECB8520AC}" v="8" dt="2020-05-30T07:58:23.7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67" autoAdjust="0"/>
    <p:restoredTop sz="97586" autoAdjust="0"/>
  </p:normalViewPr>
  <p:slideViewPr>
    <p:cSldViewPr snapToGrid="0">
      <p:cViewPr varScale="1">
        <p:scale>
          <a:sx n="154" d="100"/>
          <a:sy n="154" d="100"/>
        </p:scale>
        <p:origin x="144" y="2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66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BD4AA388-F477-43AD-94B0-BADECB8520AC}"/>
    <pc:docChg chg="custSel delSld modSld">
      <pc:chgData name="Rob Sewell" userId="c802df42025d5e1f" providerId="LiveId" clId="{BD4AA388-F477-43AD-94B0-BADECB8520AC}" dt="2020-05-30T08:02:36.129" v="54" actId="2696"/>
      <pc:docMkLst>
        <pc:docMk/>
      </pc:docMkLst>
      <pc:sldChg chg="del">
        <pc:chgData name="Rob Sewell" userId="c802df42025d5e1f" providerId="LiveId" clId="{BD4AA388-F477-43AD-94B0-BADECB8520AC}" dt="2020-05-30T07:51:14.370" v="44" actId="47"/>
        <pc:sldMkLst>
          <pc:docMk/>
          <pc:sldMk cId="3616875156" sldId="334"/>
        </pc:sldMkLst>
      </pc:sldChg>
      <pc:sldChg chg="del">
        <pc:chgData name="Rob Sewell" userId="c802df42025d5e1f" providerId="LiveId" clId="{BD4AA388-F477-43AD-94B0-BADECB8520AC}" dt="2020-05-30T07:52:38.160" v="48" actId="47"/>
        <pc:sldMkLst>
          <pc:docMk/>
          <pc:sldMk cId="3604858594" sldId="340"/>
        </pc:sldMkLst>
      </pc:sldChg>
      <pc:sldChg chg="del">
        <pc:chgData name="Rob Sewell" userId="c802df42025d5e1f" providerId="LiveId" clId="{BD4AA388-F477-43AD-94B0-BADECB8520AC}" dt="2020-05-30T07:52:25.386" v="47" actId="47"/>
        <pc:sldMkLst>
          <pc:docMk/>
          <pc:sldMk cId="2631327298" sldId="764"/>
        </pc:sldMkLst>
      </pc:sldChg>
      <pc:sldChg chg="addSp delSp modSp mod">
        <pc:chgData name="Rob Sewell" userId="c802df42025d5e1f" providerId="LiveId" clId="{BD4AA388-F477-43AD-94B0-BADECB8520AC}" dt="2020-05-30T07:50:31.811" v="41" actId="1076"/>
        <pc:sldMkLst>
          <pc:docMk/>
          <pc:sldMk cId="1515016493" sldId="765"/>
        </pc:sldMkLst>
        <pc:spChg chg="add del mod">
          <ac:chgData name="Rob Sewell" userId="c802df42025d5e1f" providerId="LiveId" clId="{BD4AA388-F477-43AD-94B0-BADECB8520AC}" dt="2020-05-30T07:49:19.762" v="31" actId="478"/>
          <ac:spMkLst>
            <pc:docMk/>
            <pc:sldMk cId="1515016493" sldId="765"/>
            <ac:spMk id="2" creationId="{372CBB9C-F59F-472A-8B55-467050AA304C}"/>
          </ac:spMkLst>
        </pc:spChg>
        <pc:picChg chg="mod">
          <ac:chgData name="Rob Sewell" userId="c802df42025d5e1f" providerId="LiveId" clId="{BD4AA388-F477-43AD-94B0-BADECB8520AC}" dt="2020-05-30T07:49:42.858" v="37" actId="14100"/>
          <ac:picMkLst>
            <pc:docMk/>
            <pc:sldMk cId="1515016493" sldId="765"/>
            <ac:picMk id="3" creationId="{CF4B9954-8AD1-4968-8D35-DCEEDD71ADF0}"/>
          </ac:picMkLst>
        </pc:picChg>
        <pc:picChg chg="add mod">
          <ac:chgData name="Rob Sewell" userId="c802df42025d5e1f" providerId="LiveId" clId="{BD4AA388-F477-43AD-94B0-BADECB8520AC}" dt="2020-05-30T07:49:26.172" v="33" actId="14100"/>
          <ac:picMkLst>
            <pc:docMk/>
            <pc:sldMk cId="1515016493" sldId="765"/>
            <ac:picMk id="4" creationId="{3B396B40-79F7-4815-B42E-0006A31ABD9B}"/>
          </ac:picMkLst>
        </pc:picChg>
        <pc:picChg chg="add mod">
          <ac:chgData name="Rob Sewell" userId="c802df42025d5e1f" providerId="LiveId" clId="{BD4AA388-F477-43AD-94B0-BADECB8520AC}" dt="2020-05-30T07:49:33.701" v="35" actId="14100"/>
          <ac:picMkLst>
            <pc:docMk/>
            <pc:sldMk cId="1515016493" sldId="765"/>
            <ac:picMk id="5" creationId="{90603325-E7FD-4CE5-B6B6-03E46AAB4A25}"/>
          </ac:picMkLst>
        </pc:picChg>
        <pc:picChg chg="add mod">
          <ac:chgData name="Rob Sewell" userId="c802df42025d5e1f" providerId="LiveId" clId="{BD4AA388-F477-43AD-94B0-BADECB8520AC}" dt="2020-05-30T07:50:31.811" v="41" actId="1076"/>
          <ac:picMkLst>
            <pc:docMk/>
            <pc:sldMk cId="1515016493" sldId="765"/>
            <ac:picMk id="6" creationId="{4EF6DBB8-8616-4280-B9E3-837658B6E5BD}"/>
          </ac:picMkLst>
        </pc:picChg>
      </pc:sldChg>
      <pc:sldChg chg="del">
        <pc:chgData name="Rob Sewell" userId="c802df42025d5e1f" providerId="LiveId" clId="{BD4AA388-F477-43AD-94B0-BADECB8520AC}" dt="2020-05-30T07:50:46.894" v="42" actId="47"/>
        <pc:sldMkLst>
          <pc:docMk/>
          <pc:sldMk cId="21193413" sldId="766"/>
        </pc:sldMkLst>
      </pc:sldChg>
      <pc:sldChg chg="del">
        <pc:chgData name="Rob Sewell" userId="c802df42025d5e1f" providerId="LiveId" clId="{BD4AA388-F477-43AD-94B0-BADECB8520AC}" dt="2020-05-30T07:50:48.239" v="43" actId="47"/>
        <pc:sldMkLst>
          <pc:docMk/>
          <pc:sldMk cId="221015441" sldId="767"/>
        </pc:sldMkLst>
      </pc:sldChg>
      <pc:sldChg chg="del">
        <pc:chgData name="Rob Sewell" userId="c802df42025d5e1f" providerId="LiveId" clId="{BD4AA388-F477-43AD-94B0-BADECB8520AC}" dt="2020-05-30T08:02:36.129" v="54" actId="2696"/>
        <pc:sldMkLst>
          <pc:docMk/>
          <pc:sldMk cId="463765978" sldId="768"/>
        </pc:sldMkLst>
      </pc:sldChg>
      <pc:sldChg chg="delSp del mod">
        <pc:chgData name="Rob Sewell" userId="c802df42025d5e1f" providerId="LiveId" clId="{BD4AA388-F477-43AD-94B0-BADECB8520AC}" dt="2020-05-30T07:51:46.155" v="46" actId="47"/>
        <pc:sldMkLst>
          <pc:docMk/>
          <pc:sldMk cId="1735191647" sldId="1520"/>
        </pc:sldMkLst>
        <pc:spChg chg="del">
          <ac:chgData name="Rob Sewell" userId="c802df42025d5e1f" providerId="LiveId" clId="{BD4AA388-F477-43AD-94B0-BADECB8520AC}" dt="2020-05-30T07:51:23.323" v="45" actId="478"/>
          <ac:spMkLst>
            <pc:docMk/>
            <pc:sldMk cId="1735191647" sldId="1520"/>
            <ac:spMk id="2" creationId="{164E094B-A57F-4AA5-BA9B-FB998876818A}"/>
          </ac:spMkLst>
        </pc:spChg>
      </pc:sldChg>
      <pc:sldChg chg="modSp mod">
        <pc:chgData name="Rob Sewell" userId="c802df42025d5e1f" providerId="LiveId" clId="{BD4AA388-F477-43AD-94B0-BADECB8520AC}" dt="2020-05-30T07:58:27.597" v="53" actId="14100"/>
        <pc:sldMkLst>
          <pc:docMk/>
          <pc:sldMk cId="1019848645" sldId="1522"/>
        </pc:sldMkLst>
        <pc:spChg chg="mod">
          <ac:chgData name="Rob Sewell" userId="c802df42025d5e1f" providerId="LiveId" clId="{BD4AA388-F477-43AD-94B0-BADECB8520AC}" dt="2020-05-30T07:58:27.597" v="53" actId="14100"/>
          <ac:spMkLst>
            <pc:docMk/>
            <pc:sldMk cId="1019848645" sldId="1522"/>
            <ac:spMk id="2" creationId="{81FE5685-CE01-4365-8783-2D2E76DA4851}"/>
          </ac:spMkLst>
        </pc:spChg>
      </pc:sldChg>
      <pc:sldMasterChg chg="delSldLayout">
        <pc:chgData name="Rob Sewell" userId="c802df42025d5e1f" providerId="LiveId" clId="{BD4AA388-F477-43AD-94B0-BADECB8520AC}" dt="2020-05-30T07:51:46.155" v="46" actId="47"/>
        <pc:sldMasterMkLst>
          <pc:docMk/>
          <pc:sldMasterMk cId="4065379441" sldId="2147483648"/>
        </pc:sldMasterMkLst>
        <pc:sldLayoutChg chg="del">
          <pc:chgData name="Rob Sewell" userId="c802df42025d5e1f" providerId="LiveId" clId="{BD4AA388-F477-43AD-94B0-BADECB8520AC}" dt="2020-05-30T07:51:46.155" v="46" actId="47"/>
          <pc:sldLayoutMkLst>
            <pc:docMk/>
            <pc:sldMasterMk cId="4065379441" sldId="2147483648"/>
            <pc:sldLayoutMk cId="3995233329" sldId="214748372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EA226-1950-9346-BBCC-45D214247BC3}" type="datetimeFigureOut">
              <a:rPr lang="en-US" smtClean="0"/>
              <a:t>5/30/2020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3" y="302986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3" y="2100572"/>
            <a:ext cx="8463385" cy="806296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3" y="426573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2963-35A9-234E-BF4C-8C7072835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22981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3218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34551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4926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 userDrawn="1"/>
        </p:nvSpPr>
        <p:spPr>
          <a:xfrm>
            <a:off x="5216893" y="0"/>
            <a:ext cx="3927107" cy="51435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4730743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5867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1541427"/>
            <a:ext cx="3245845" cy="2060647"/>
          </a:xfrm>
          <a:prstGeom prst="rect">
            <a:avLst/>
          </a:prstGeom>
        </p:spPr>
        <p:txBody>
          <a:bodyPr anchor="ctr"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22098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2747074" y="1894362"/>
            <a:ext cx="3649851" cy="135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24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F19C-4F22-4C05-BBF3-952E0A322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1940D-B61F-4FDB-86AA-A7D7957EF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A9355-3B7B-4C01-BF7B-ABE3B6A1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9BEA6-6372-4930-8C28-BB29ED82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588D1-0466-4A3A-8AB2-B2E87BC7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601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795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475D-0A4E-4312-8F3B-300B49B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6252-E97B-469A-BB7E-D75919A4D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F1F42-FC0C-4AB2-96A7-635A5BCA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986C2-81FF-4976-8ECE-86FF1366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92C2E-66A7-42FD-9EC5-E9CE1E7E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41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3CB447-3BB5-324B-BA50-457277EEF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" r="17796"/>
          <a:stretch/>
        </p:blipFill>
        <p:spPr>
          <a:xfrm>
            <a:off x="2904565" y="0"/>
            <a:ext cx="6239435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8B577-D750-FB44-9798-AD7D5107C9AD}"/>
              </a:ext>
            </a:extLst>
          </p:cNvPr>
          <p:cNvSpPr/>
          <p:nvPr userDrawn="1"/>
        </p:nvSpPr>
        <p:spPr>
          <a:xfrm rot="16200000">
            <a:off x="2386801" y="285746"/>
            <a:ext cx="5143500" cy="4572002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1874903"/>
            <a:ext cx="5757946" cy="1025433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2E6AB-EA2C-1E4E-82AA-59C2534FE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25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7E8DF-ACDB-4B05-AF49-A33800C2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EA096-79EF-43EC-95BA-3FA67B01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01FE3-C4AE-421F-9361-F2534838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458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1624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0040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F19C-4F22-4C05-BBF3-952E0A322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1940D-B61F-4FDB-86AA-A7D7957EF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A9355-3B7B-4C01-BF7B-ABE3B6A1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9BEA6-6372-4930-8C28-BB29ED82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588D1-0466-4A3A-8AB2-B2E87BC7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3960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475D-0A4E-4312-8F3B-300B49B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6252-E97B-469A-BB7E-D75919A4D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F1F42-FC0C-4AB2-96A7-635A5BCA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986C2-81FF-4976-8ECE-86FF1366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92C2E-66A7-42FD-9EC5-E9CE1E7E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80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7E8DF-ACDB-4B05-AF49-A33800C2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EA096-79EF-43EC-95BA-3FA67B01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01FE3-C4AE-421F-9361-F2534838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277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7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263"/>
            <a:ext cx="848121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378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378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5" y="2577200"/>
            <a:ext cx="8481212" cy="2180652"/>
          </a:xfrm>
          <a:prstGeom prst="rect">
            <a:avLst/>
          </a:prstGeo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378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convallis in </a:t>
            </a:r>
            <a:r>
              <a:rPr lang="en-US" err="1"/>
              <a:t>enim</a:t>
            </a:r>
            <a:r>
              <a:rPr lang="en-US"/>
              <a:t>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35958-0146-4664-AEF0-51E5C356F1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7" y="4856264"/>
            <a:ext cx="1046236" cy="2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142108" y="1135856"/>
            <a:ext cx="7929246" cy="48006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3313277" cy="5715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114550"/>
            <a:ext cx="3313277" cy="25146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7612">
              <a:defRPr sz="1200"/>
            </a:lvl6pPr>
            <a:lvl7pPr marL="1467612">
              <a:defRPr sz="1200" baseline="0"/>
            </a:lvl7pPr>
            <a:lvl8pPr marL="1467612">
              <a:defRPr sz="1200" baseline="0"/>
            </a:lvl8pPr>
            <a:lvl9pPr marL="1467612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6" y="1428750"/>
            <a:ext cx="3313277" cy="5715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6" y="2114550"/>
            <a:ext cx="3313277" cy="25146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7612">
              <a:defRPr sz="1200"/>
            </a:lvl5pPr>
            <a:lvl6pPr marL="1467612">
              <a:defRPr sz="1200"/>
            </a:lvl6pPr>
            <a:lvl7pPr marL="1467612">
              <a:defRPr sz="1200"/>
            </a:lvl7pPr>
            <a:lvl8pPr marL="1467612">
              <a:defRPr sz="1200"/>
            </a:lvl8pPr>
            <a:lvl9pPr marL="1467612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5/30/2020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668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287" y="-285673"/>
            <a:ext cx="4226063" cy="5714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5664" y="3000166"/>
            <a:ext cx="8572310" cy="1857305"/>
          </a:xfrm>
        </p:spPr>
        <p:txBody>
          <a:bodyPr anchor="b">
            <a:noAutofit/>
          </a:bodyPr>
          <a:lstStyle>
            <a:lvl1pPr algn="l">
              <a:defRPr sz="4762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86656" y="286209"/>
            <a:ext cx="8571948" cy="856830"/>
          </a:xfrm>
        </p:spPr>
        <p:txBody>
          <a:bodyPr anchor="t">
            <a:noAutofit/>
          </a:bodyPr>
          <a:lstStyle>
            <a:lvl1pPr algn="l">
              <a:defRPr lang="en-US" sz="3175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312B3-317E-40DB-AF9C-0323B94D1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716" y="2190854"/>
            <a:ext cx="3110854" cy="777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3C34C2-F80C-4ADF-B50A-76A8675B08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3287" y="-285673"/>
            <a:ext cx="4226063" cy="5714846"/>
          </a:xfrm>
          <a:prstGeom prst="rect">
            <a:avLst/>
          </a:prstGeom>
        </p:spPr>
      </p:pic>
      <p:pic>
        <p:nvPicPr>
          <p:cNvPr id="9" name="Picture 8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38662CB-A2CC-4C14-9742-E6B66AF1EE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3749" y="2228110"/>
            <a:ext cx="2749075" cy="68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779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38" y="-285673"/>
            <a:ext cx="4228922" cy="5714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6027" y="286031"/>
            <a:ext cx="8571948" cy="4571439"/>
          </a:xfrm>
        </p:spPr>
        <p:txBody>
          <a:bodyPr anchor="ctr"/>
          <a:lstStyle>
            <a:lvl1pPr algn="r">
              <a:defRPr sz="4762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F0DDE-7CAF-45FF-85E4-6B8E58035C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5738" y="-285673"/>
            <a:ext cx="4228922" cy="571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0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6359143" y="777232"/>
            <a:ext cx="2784858" cy="3589035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588128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2100572"/>
            <a:ext cx="5588128" cy="806296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588128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2963-35A9-234E-BF4C-8C7072835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160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457193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914384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37157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1828768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96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58473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837" y="286030"/>
            <a:ext cx="8572137" cy="457144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457193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914384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37157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1828768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94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6562" y="1142860"/>
            <a:ext cx="4284264" cy="3714610"/>
          </a:xfrm>
        </p:spPr>
        <p:txBody>
          <a:bodyPr rIns="180000">
            <a:normAutofit/>
          </a:bodyPr>
          <a:lstStyle>
            <a:lvl1pPr>
              <a:defRPr sz="2222"/>
            </a:lvl1pPr>
            <a:lvl2pPr>
              <a:defRPr sz="1905"/>
            </a:lvl2pPr>
            <a:lvl3pPr>
              <a:defRPr sz="1587"/>
            </a:lvl3pPr>
            <a:lvl4pPr>
              <a:defRPr sz="1429"/>
            </a:lvl4pPr>
            <a:lvl5pPr>
              <a:defRPr sz="1429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630" y="1142860"/>
            <a:ext cx="4285344" cy="3714610"/>
          </a:xfrm>
        </p:spPr>
        <p:txBody>
          <a:bodyPr lIns="180000">
            <a:normAutofit/>
          </a:bodyPr>
          <a:lstStyle>
            <a:lvl1pPr>
              <a:defRPr sz="2222"/>
            </a:lvl1pPr>
            <a:lvl2pPr>
              <a:defRPr sz="1905"/>
            </a:lvl2pPr>
            <a:lvl3pPr>
              <a:defRPr sz="1587"/>
            </a:lvl3pPr>
            <a:lvl4pPr>
              <a:defRPr sz="1429"/>
            </a:lvl4pPr>
            <a:lvl5pPr>
              <a:defRPr sz="1429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95210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491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38" y="-285673"/>
            <a:ext cx="4228922" cy="571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659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3287" y="-285673"/>
            <a:ext cx="4226063" cy="5714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5664" y="3000166"/>
            <a:ext cx="8572310" cy="1857305"/>
          </a:xfrm>
        </p:spPr>
        <p:txBody>
          <a:bodyPr anchor="b">
            <a:noAutofit/>
          </a:bodyPr>
          <a:lstStyle>
            <a:lvl1pPr algn="l">
              <a:defRPr sz="4762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86656" y="286209"/>
            <a:ext cx="8571948" cy="856830"/>
          </a:xfrm>
        </p:spPr>
        <p:txBody>
          <a:bodyPr anchor="t">
            <a:noAutofit/>
          </a:bodyPr>
          <a:lstStyle>
            <a:lvl1pPr algn="l">
              <a:defRPr lang="en-US" sz="3175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4096" y="2428879"/>
            <a:ext cx="1973878" cy="2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997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5738" y="-285673"/>
            <a:ext cx="4228922" cy="5714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6027" y="286031"/>
            <a:ext cx="8571948" cy="4571439"/>
          </a:xfrm>
        </p:spPr>
        <p:txBody>
          <a:bodyPr anchor="ctr"/>
          <a:lstStyle>
            <a:lvl1pPr algn="r">
              <a:defRPr sz="4762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056284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837" y="286030"/>
            <a:ext cx="8572137" cy="457144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457193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914384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37157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1828768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08159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3CB447-3BB5-324B-BA50-457277EEF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" r="17796"/>
          <a:stretch/>
        </p:blipFill>
        <p:spPr>
          <a:xfrm>
            <a:off x="2904566" y="0"/>
            <a:ext cx="6239435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8B577-D750-FB44-9798-AD7D5107C9AD}"/>
              </a:ext>
            </a:extLst>
          </p:cNvPr>
          <p:cNvSpPr/>
          <p:nvPr userDrawn="1"/>
        </p:nvSpPr>
        <p:spPr>
          <a:xfrm rot="16200000">
            <a:off x="2386802" y="285746"/>
            <a:ext cx="5143500" cy="4572002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8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38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38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1874904"/>
            <a:ext cx="5757946" cy="1025433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8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38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38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2E6AB-EA2C-1E4E-82AA-59C2534FE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6" y="333104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3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6359143" y="777232"/>
            <a:ext cx="2784858" cy="358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41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1541428"/>
            <a:ext cx="3245845" cy="2060647"/>
          </a:xfrm>
          <a:prstGeom prst="rect">
            <a:avLst/>
          </a:prstGeom>
        </p:spPr>
        <p:txBody>
          <a:bodyPr anchor="ctr"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4644191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7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264"/>
            <a:ext cx="848121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38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38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180652"/>
          </a:xfrm>
          <a:prstGeom prst="rect">
            <a:avLst/>
          </a:prstGeom>
        </p:spPr>
        <p:txBody>
          <a:bodyPr/>
          <a:lstStyle>
            <a:lvl1pPr marL="0" indent="0" algn="l" defTabSz="914384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38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675426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2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8" y="425548"/>
            <a:ext cx="3437151" cy="613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6359143" y="777233"/>
            <a:ext cx="2784858" cy="3589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490DE-A3C3-408F-BC05-A9373511A43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81288" y="4627822"/>
            <a:ext cx="2062712" cy="51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634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902" y="0"/>
            <a:ext cx="771525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 userDrawn="1"/>
        </p:nvSpPr>
        <p:spPr>
          <a:xfrm rot="16200000">
            <a:off x="50071" y="-50070"/>
            <a:ext cx="5143500" cy="5243637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 userDrawn="1"/>
        </p:nvSpPr>
        <p:spPr>
          <a:xfrm>
            <a:off x="440703" y="2960941"/>
            <a:ext cx="2993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355B9-F070-9F4F-A334-50BBE3A87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6" y="333104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1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2747075" y="1894362"/>
            <a:ext cx="3649851" cy="135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7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2677885" y="0"/>
            <a:ext cx="6466113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 userDrawn="1"/>
        </p:nvSpPr>
        <p:spPr>
          <a:xfrm rot="16200000">
            <a:off x="1272000" y="504551"/>
            <a:ext cx="5143500" cy="413439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469C1-A6C0-F04A-BC26-020C7156B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34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902" y="0"/>
            <a:ext cx="771525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 userDrawn="1"/>
        </p:nvSpPr>
        <p:spPr>
          <a:xfrm rot="16200000">
            <a:off x="50070" y="-50071"/>
            <a:ext cx="5143500" cy="5243637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 userDrawn="1"/>
        </p:nvSpPr>
        <p:spPr>
          <a:xfrm>
            <a:off x="440703" y="2960940"/>
            <a:ext cx="2993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355B9-F070-9F4F-A334-50BBE3A87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4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244010" y="0"/>
            <a:ext cx="789999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 userDrawn="1"/>
        </p:nvSpPr>
        <p:spPr>
          <a:xfrm rot="16200000">
            <a:off x="-204827" y="204827"/>
            <a:ext cx="5143500" cy="4733842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16CCD-F629-574D-9012-736566BD8C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7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3" y="1"/>
            <a:ext cx="3927106" cy="51434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 userDrawn="1"/>
        </p:nvSpPr>
        <p:spPr>
          <a:xfrm rot="16200000">
            <a:off x="-1150453" y="1150454"/>
            <a:ext cx="5143500" cy="2842588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8060" y="437936"/>
            <a:ext cx="4121690" cy="1115735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8059" y="2088263"/>
            <a:ext cx="412169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88059" y="2577200"/>
            <a:ext cx="4121691" cy="2023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6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263"/>
            <a:ext cx="848121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4D84B-1C84-8D43-9B05-EC9DFD78A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2" r:id="rId2"/>
    <p:sldLayoutId id="2147483713" r:id="rId3"/>
    <p:sldLayoutId id="2147483654" r:id="rId4"/>
    <p:sldLayoutId id="2147483696" r:id="rId5"/>
    <p:sldLayoutId id="2147483715" r:id="rId6"/>
    <p:sldLayoutId id="2147483710" r:id="rId7"/>
    <p:sldLayoutId id="2147483685" r:id="rId8"/>
    <p:sldLayoutId id="2147483692" r:id="rId9"/>
    <p:sldLayoutId id="2147483697" r:id="rId10"/>
    <p:sldLayoutId id="2147483678" r:id="rId11"/>
    <p:sldLayoutId id="2147483709" r:id="rId12"/>
    <p:sldLayoutId id="2147483691" r:id="rId13"/>
    <p:sldLayoutId id="2147483714" r:id="rId14"/>
    <p:sldLayoutId id="2147483690" r:id="rId15"/>
    <p:sldLayoutId id="2147483688" r:id="rId16"/>
    <p:sldLayoutId id="2147483716" r:id="rId17"/>
    <p:sldLayoutId id="2147483717" r:id="rId18"/>
    <p:sldLayoutId id="2147483718" r:id="rId19"/>
    <p:sldLayoutId id="2147483719" r:id="rId20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5A6F-66E5-4952-83A7-8DCF78C5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49E28-CCD6-40FB-9C0E-60B3C1124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731DF-10FD-42E2-AC8D-82FA94D02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9D9A1-9101-47B5-9977-28A7AA5C9850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BFC7F-A8F6-4D4D-96C2-A680A6FFB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F572F-3306-49E7-8C35-1B347796E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5AAD5-5A2D-4F14-8F93-D37D108481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682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6562" y="286030"/>
            <a:ext cx="8572137" cy="5714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837" y="1142821"/>
            <a:ext cx="8572137" cy="37146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60045" y="9152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BF424-9A07-427E-BC80-85F53CDD7FAB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7636137" y="4733467"/>
            <a:ext cx="1637208" cy="4093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026698-2F85-47A0-9241-FB2AC716A91A}"/>
              </a:ext>
            </a:extLst>
          </p:cNvPr>
          <p:cNvSpPr txBox="1"/>
          <p:nvPr userDrawn="1"/>
        </p:nvSpPr>
        <p:spPr>
          <a:xfrm>
            <a:off x="1260045" y="9152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714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</p:sldLayoutIdLst>
  <p:txStyles>
    <p:titleStyle>
      <a:lvl1pPr algn="l" defTabSz="457192" rtl="0" eaLnBrk="1" latinLnBrk="0" hangingPunct="1">
        <a:spcBef>
          <a:spcPct val="0"/>
        </a:spcBef>
        <a:buNone/>
        <a:defRPr sz="3492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457192" rtl="0" eaLnBrk="1" latinLnBrk="0" hangingPunct="1">
        <a:spcBef>
          <a:spcPct val="20000"/>
        </a:spcBef>
        <a:buFont typeface="Wingdings" charset="2"/>
        <a:buNone/>
        <a:defRPr sz="2857" kern="1200">
          <a:solidFill>
            <a:schemeClr val="tx2"/>
          </a:solidFill>
          <a:latin typeface="+mn-lt"/>
          <a:ea typeface="+mn-ea"/>
          <a:cs typeface="+mn-cs"/>
        </a:defRPr>
      </a:lvl1pPr>
      <a:lvl2pPr marL="457193" indent="0" algn="l" defTabSz="457192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2pPr>
      <a:lvl3pPr marL="914384" indent="0" algn="l" defTabSz="457192" rtl="0" eaLnBrk="1" latinLnBrk="0" hangingPunct="1">
        <a:spcBef>
          <a:spcPct val="20000"/>
        </a:spcBef>
        <a:buFont typeface="Wingdings" charset="2"/>
        <a:buNone/>
        <a:defRPr sz="1905" kern="1200">
          <a:solidFill>
            <a:schemeClr val="tx2"/>
          </a:solidFill>
          <a:latin typeface="+mn-lt"/>
          <a:ea typeface="+mn-ea"/>
          <a:cs typeface="+mn-cs"/>
        </a:defRPr>
      </a:lvl3pPr>
      <a:lvl4pPr marL="1371576" indent="0" algn="l" defTabSz="457192" rtl="0" eaLnBrk="1" latinLnBrk="0" hangingPunct="1">
        <a:spcBef>
          <a:spcPct val="20000"/>
        </a:spcBef>
        <a:buFont typeface="Wingdings" charset="2"/>
        <a:buNone/>
        <a:defRPr sz="1905" kern="1200">
          <a:solidFill>
            <a:schemeClr val="tx2"/>
          </a:solidFill>
          <a:latin typeface="+mn-lt"/>
          <a:ea typeface="+mn-ea"/>
          <a:cs typeface="+mn-cs"/>
        </a:defRPr>
      </a:lvl4pPr>
      <a:lvl5pPr marL="1828768" indent="0" algn="l" defTabSz="457192" rtl="0" eaLnBrk="1" latinLnBrk="0" hangingPunct="1">
        <a:spcBef>
          <a:spcPct val="20000"/>
        </a:spcBef>
        <a:buFont typeface="Wingdings" charset="2"/>
        <a:buNone/>
        <a:defRPr sz="1587" kern="1200">
          <a:solidFill>
            <a:schemeClr val="tx2"/>
          </a:solidFill>
          <a:latin typeface="+mn-lt"/>
          <a:ea typeface="+mn-ea"/>
          <a:cs typeface="+mn-cs"/>
        </a:defRPr>
      </a:lvl5pPr>
      <a:lvl6pPr marL="2514557" indent="-228596" algn="l" defTabSz="45719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49" indent="-228596" algn="l" defTabSz="45719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0" indent="-228596" algn="l" defTabSz="45719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2" indent="-228596" algn="l" defTabSz="45719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4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6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8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0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3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4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6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orient="horz" pos="2381">
          <p15:clr>
            <a:srgbClr val="F26B43"/>
          </p15:clr>
        </p15:guide>
        <p15:guide id="12" pos="3629">
          <p15:clr>
            <a:srgbClr val="F26B43"/>
          </p15:clr>
        </p15:guide>
        <p15:guide id="13" pos="7030">
          <p15:clr>
            <a:srgbClr val="F26B43"/>
          </p15:clr>
        </p15:guide>
        <p15:guide id="14" pos="227">
          <p15:clr>
            <a:srgbClr val="F26B43"/>
          </p15:clr>
        </p15:guide>
        <p15:guide id="15" orient="horz" pos="227">
          <p15:clr>
            <a:srgbClr val="F26B43"/>
          </p15:clr>
        </p15:guide>
        <p15:guide id="16" orient="horz" pos="680">
          <p15:clr>
            <a:srgbClr val="F26B43"/>
          </p15:clr>
        </p15:guide>
        <p15:guide id="17" orient="horz" pos="907">
          <p15:clr>
            <a:srgbClr val="F26B43"/>
          </p15:clr>
        </p15:guide>
        <p15:guide id="18" orient="horz" pos="3855">
          <p15:clr>
            <a:srgbClr val="F26B43"/>
          </p15:clr>
        </p15:guide>
        <p15:guide id="19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jpg"/><Relationship Id="rId3" Type="http://schemas.openxmlformats.org/officeDocument/2006/relationships/image" Target="../media/image49.png"/><Relationship Id="rId7" Type="http://schemas.openxmlformats.org/officeDocument/2006/relationships/image" Target="../media/image53.jpg"/><Relationship Id="rId12" Type="http://schemas.openxmlformats.org/officeDocument/2006/relationships/image" Target="../media/image5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2.wmf"/><Relationship Id="rId11" Type="http://schemas.openxmlformats.org/officeDocument/2006/relationships/image" Target="../media/image57.jpeg"/><Relationship Id="rId5" Type="http://schemas.openxmlformats.org/officeDocument/2006/relationships/image" Target="../media/image51.wmf"/><Relationship Id="rId10" Type="http://schemas.openxmlformats.org/officeDocument/2006/relationships/image" Target="../media/image56.png"/><Relationship Id="rId4" Type="http://schemas.openxmlformats.org/officeDocument/2006/relationships/image" Target="../media/image50.emf"/><Relationship Id="rId9" Type="http://schemas.openxmlformats.org/officeDocument/2006/relationships/image" Target="../media/image55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jpg"/><Relationship Id="rId5" Type="http://schemas.openxmlformats.org/officeDocument/2006/relationships/image" Target="../media/image66.png"/><Relationship Id="rId4" Type="http://schemas.openxmlformats.org/officeDocument/2006/relationships/image" Target="../media/image65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PowerShell.love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peakerscore.com/7QK2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PASSChapters/VirtualChapters.aspx" TargetMode="External"/><Relationship Id="rId13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hyperlink" Target="http://www.sqlpass.org/PASSChapters.aspx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sqlsaturday.com/" TargetMode="External"/><Relationship Id="rId11" Type="http://schemas.openxmlformats.org/officeDocument/2006/relationships/image" Target="../media/image27.png"/><Relationship Id="rId5" Type="http://schemas.openxmlformats.org/officeDocument/2006/relationships/hyperlink" Target="http://www.sqlpass.org/Events/24HoursofPASS.aspx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5.emf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ouston,_we_have_a_problem" TargetMode="Externa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A6C69-5E6E-4682-82BE-0DD0B6CF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b">
            <a:normAutofit/>
          </a:bodyPr>
          <a:lstStyle/>
          <a:p>
            <a:r>
              <a:rPr lang="en-US" sz="3750" b="1">
                <a:solidFill>
                  <a:srgbClr val="FFFFFF"/>
                </a:solidFill>
              </a:rPr>
              <a:t>Notebooks in Azure Data Studio for the DBA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33CDD-95F5-4015-9E63-A86F0E4A089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65150" y="4891088"/>
            <a:ext cx="8578850" cy="261937"/>
          </a:xfrm>
        </p:spPr>
        <p:txBody>
          <a:bodyPr vert="horz" lIns="68580" tIns="34290" rIns="68580" bIns="34290" rtlCol="0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898989"/>
                </a:solidFill>
              </a:rPr>
              <a:t>@SQLDBAWithBeard		SqlDbaWithABeard.com		Rob Sewell		beard.media/book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FD56979A-E1ED-4A80-831F-88235FD4F8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510528" y="2370539"/>
            <a:ext cx="1464070" cy="8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3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505881"/>
            <a:ext cx="7905750" cy="1065869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3508409" cy="14494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409" y="0"/>
            <a:ext cx="2977550" cy="1476081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0017" y="1371601"/>
            <a:ext cx="2613983" cy="186713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813" y="0"/>
            <a:ext cx="2664824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4084"/>
            <a:ext cx="3248243" cy="19353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660" y="3246034"/>
            <a:ext cx="3484784" cy="1741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310" y="1182895"/>
            <a:ext cx="3789514" cy="231652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2882309" y="143248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76B25-9A2E-4CE5-97A8-E8A8BDF4D36E}"/>
              </a:ext>
            </a:extLst>
          </p:cNvPr>
          <p:cNvCxnSpPr>
            <a:cxnSpLocks/>
          </p:cNvCxnSpPr>
          <p:nvPr/>
        </p:nvCxnSpPr>
        <p:spPr>
          <a:xfrm flipV="1">
            <a:off x="5869053" y="126427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996316-3FAF-4268-B9C5-8E293E70064D}"/>
              </a:ext>
            </a:extLst>
          </p:cNvPr>
          <p:cNvCxnSpPr>
            <a:cxnSpLocks/>
          </p:cNvCxnSpPr>
          <p:nvPr/>
        </p:nvCxnSpPr>
        <p:spPr>
          <a:xfrm flipV="1">
            <a:off x="8544041" y="100540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6140B8-8E46-483D-8919-4F354C328B88}"/>
              </a:ext>
            </a:extLst>
          </p:cNvPr>
          <p:cNvCxnSpPr>
            <a:cxnSpLocks/>
          </p:cNvCxnSpPr>
          <p:nvPr/>
        </p:nvCxnSpPr>
        <p:spPr>
          <a:xfrm flipV="1">
            <a:off x="8611667" y="1468965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47" y="3189572"/>
            <a:ext cx="4721453" cy="183076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3FF1B1-6C47-4911-B072-017E75BC8510}"/>
              </a:ext>
            </a:extLst>
          </p:cNvPr>
          <p:cNvCxnSpPr>
            <a:cxnSpLocks/>
          </p:cNvCxnSpPr>
          <p:nvPr/>
        </p:nvCxnSpPr>
        <p:spPr>
          <a:xfrm flipV="1">
            <a:off x="5955706" y="3366089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963009-8350-4DE0-9036-6930411DF544}"/>
              </a:ext>
            </a:extLst>
          </p:cNvPr>
          <p:cNvCxnSpPr>
            <a:cxnSpLocks/>
          </p:cNvCxnSpPr>
          <p:nvPr/>
        </p:nvCxnSpPr>
        <p:spPr>
          <a:xfrm flipV="1">
            <a:off x="8530129" y="3369127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0" y="3205516"/>
            <a:ext cx="4418601" cy="168784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89AE4F-6F4B-4B18-9702-CE6F744B89D2}"/>
              </a:ext>
            </a:extLst>
          </p:cNvPr>
          <p:cNvCxnSpPr>
            <a:cxnSpLocks/>
          </p:cNvCxnSpPr>
          <p:nvPr/>
        </p:nvCxnSpPr>
        <p:spPr>
          <a:xfrm flipV="1">
            <a:off x="3798608" y="3366089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7B678-CF7E-4DB2-9ACF-C99D47C80AF9}"/>
              </a:ext>
            </a:extLst>
          </p:cNvPr>
          <p:cNvCxnSpPr>
            <a:cxnSpLocks/>
          </p:cNvCxnSpPr>
          <p:nvPr/>
        </p:nvCxnSpPr>
        <p:spPr>
          <a:xfrm flipV="1">
            <a:off x="2319588" y="1640947"/>
            <a:ext cx="469137" cy="442238"/>
          </a:xfrm>
          <a:prstGeom prst="straightConnector1">
            <a:avLst/>
          </a:prstGeom>
          <a:ln w="7302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EA231825-178D-4520-9AAC-1CFE5E3A426B}"/>
              </a:ext>
            </a:extLst>
          </p:cNvPr>
          <p:cNvSpPr txBox="1">
            <a:spLocks/>
          </p:cNvSpPr>
          <p:nvPr/>
        </p:nvSpPr>
        <p:spPr>
          <a:xfrm>
            <a:off x="0" y="4893361"/>
            <a:ext cx="9143999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7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76" y="4893361"/>
            <a:ext cx="8924249" cy="250139"/>
          </a:xfr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 dirty="0">
                <a:solidFill>
                  <a:srgbClr val="FFFFFF"/>
                </a:solidFill>
              </a:rPr>
              <a:t>@</a:t>
            </a:r>
            <a:r>
              <a:rPr lang="en-US" sz="675" dirty="0" err="1">
                <a:solidFill>
                  <a:srgbClr val="FFFFFF"/>
                </a:solidFill>
              </a:rPr>
              <a:t>SQLDBAWithBeard</a:t>
            </a:r>
            <a:r>
              <a:rPr lang="en-US" sz="675" dirty="0">
                <a:solidFill>
                  <a:srgbClr val="FFFFFF"/>
                </a:solidFill>
              </a:rPr>
              <a:t>		SqlDbaWithABeard.com		Rob Sewell		</a:t>
            </a:r>
            <a:r>
              <a:rPr lang="en-US" sz="675" dirty="0" err="1">
                <a:solidFill>
                  <a:srgbClr val="FFFFFF"/>
                </a:solidFill>
              </a:rPr>
              <a:t>beard.media</a:t>
            </a:r>
            <a:r>
              <a:rPr lang="en-US" sz="675" dirty="0">
                <a:solidFill>
                  <a:srgbClr val="FFFFFF"/>
                </a:solidFill>
              </a:rPr>
              <a:t>/book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5BBF1-A1BC-41D7-B770-47277D131A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7524" y="0"/>
            <a:ext cx="9641525" cy="51463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7889826" y="207853"/>
            <a:ext cx="998544" cy="963202"/>
          </a:xfrm>
          <a:prstGeom prst="straightConnector1">
            <a:avLst/>
          </a:prstGeom>
          <a:ln w="133350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86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76" y="4893361"/>
            <a:ext cx="8924249" cy="250139"/>
          </a:xfr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 dirty="0">
                <a:solidFill>
                  <a:srgbClr val="FFFFFF"/>
                </a:solidFill>
              </a:rPr>
              <a:t>@</a:t>
            </a:r>
            <a:r>
              <a:rPr lang="en-US" sz="675" dirty="0" err="1">
                <a:solidFill>
                  <a:srgbClr val="FFFFFF"/>
                </a:solidFill>
              </a:rPr>
              <a:t>SQLDBAWithBeard</a:t>
            </a:r>
            <a:r>
              <a:rPr lang="en-US" sz="675" dirty="0">
                <a:solidFill>
                  <a:srgbClr val="FFFFFF"/>
                </a:solidFill>
              </a:rPr>
              <a:t>		SqlDbaWithABeard.com		Rob Sewell		</a:t>
            </a:r>
            <a:r>
              <a:rPr lang="en-US" sz="675" dirty="0" err="1">
                <a:solidFill>
                  <a:srgbClr val="FFFFFF"/>
                </a:solidFill>
              </a:rPr>
              <a:t>beard.media</a:t>
            </a:r>
            <a:r>
              <a:rPr lang="en-US" sz="675" dirty="0">
                <a:solidFill>
                  <a:srgbClr val="FFFFFF"/>
                </a:solidFill>
              </a:rPr>
              <a:t>/book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3B99-4B78-47C2-83EE-11865260AC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4211" y="0"/>
            <a:ext cx="9658211" cy="51435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7889826" y="207853"/>
            <a:ext cx="998544" cy="963202"/>
          </a:xfrm>
          <a:prstGeom prst="straightConnector1">
            <a:avLst/>
          </a:prstGeom>
          <a:ln w="133350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72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91FF3-C190-43B4-AC8F-3CE883BC53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878" y="303476"/>
            <a:ext cx="6423299" cy="410207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2765323" y="753511"/>
            <a:ext cx="4206319" cy="3202007"/>
          </a:xfrm>
          <a:prstGeom prst="straightConnector1">
            <a:avLst/>
          </a:prstGeom>
          <a:ln w="727075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E4C2F4B-80AE-4B7F-BE60-60E8FD980D51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10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bed&#10;&#10;Description automatically generated">
            <a:extLst>
              <a:ext uri="{FF2B5EF4-FFF2-40B4-BE49-F238E27FC236}">
                <a16:creationId xmlns:a16="http://schemas.microsoft.com/office/drawing/2014/main" id="{F52B4F93-8E99-4C6E-9527-EFD403EA5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128" y="437347"/>
            <a:ext cx="4294585" cy="4158967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7BAEB5-EB16-4704-A3E7-022BBDE56EEC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5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ainting, painted, yellow, table&#10;&#10;Description automatically generated">
            <a:extLst>
              <a:ext uri="{FF2B5EF4-FFF2-40B4-BE49-F238E27FC236}">
                <a16:creationId xmlns:a16="http://schemas.microsoft.com/office/drawing/2014/main" id="{CDE847F2-642E-47A2-BC78-8A5128996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6815" y="676274"/>
            <a:ext cx="4964596" cy="3723447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D209132-10CB-447A-BCEB-FAC3C385A6A7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26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6A2293D-D15C-4D44-894E-2A24AA7E5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797" y="1412967"/>
            <a:ext cx="3268427" cy="2016034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ALL </a:t>
            </a:r>
          </a:p>
          <a:p>
            <a:pPr algn="ctr"/>
            <a:r>
              <a:rPr lang="en-GB" sz="7200" dirty="0"/>
              <a:t>GONE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76DA511-66D8-47A6-957A-BD915E783954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7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46" y="1126257"/>
            <a:ext cx="4035688" cy="3102412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3858CF9-A774-40E4-87C5-457DC5D47AE0}"/>
              </a:ext>
            </a:extLst>
          </p:cNvPr>
          <p:cNvSpPr txBox="1">
            <a:spLocks/>
          </p:cNvSpPr>
          <p:nvPr/>
        </p:nvSpPr>
        <p:spPr>
          <a:xfrm>
            <a:off x="4572000" y="1375632"/>
            <a:ext cx="3536802" cy="1562552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103">
              <a:buNone/>
            </a:pPr>
            <a:r>
              <a:rPr lang="en-US" sz="3300" dirty="0">
                <a:solidFill>
                  <a:srgbClr val="000000"/>
                </a:solidFill>
                <a:latin typeface="Segoe UI"/>
              </a:rPr>
              <a:t>Cross Platform </a:t>
            </a:r>
            <a:br>
              <a:rPr lang="en-US" sz="3300" dirty="0">
                <a:solidFill>
                  <a:srgbClr val="000000"/>
                </a:solidFill>
                <a:latin typeface="Segoe UI"/>
              </a:rPr>
            </a:br>
            <a:r>
              <a:rPr lang="en-US" sz="3300" dirty="0">
                <a:solidFill>
                  <a:srgbClr val="000000"/>
                </a:solidFill>
                <a:latin typeface="Segoe UI"/>
              </a:rPr>
              <a:t>desktop environment </a:t>
            </a:r>
            <a:br>
              <a:rPr lang="en-US" sz="3300" dirty="0">
                <a:solidFill>
                  <a:srgbClr val="000000"/>
                </a:solidFill>
                <a:latin typeface="Segoe UI"/>
              </a:rPr>
            </a:br>
            <a:r>
              <a:rPr lang="en-US" sz="3300" dirty="0">
                <a:solidFill>
                  <a:srgbClr val="000000"/>
                </a:solidFill>
                <a:latin typeface="Segoe UI"/>
              </a:rPr>
              <a:t>for Data Professionals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BE0565D-0DA6-4B41-B2A4-03FADFACE322}"/>
              </a:ext>
            </a:extLst>
          </p:cNvPr>
          <p:cNvSpPr txBox="1">
            <a:spLocks/>
          </p:cNvSpPr>
          <p:nvPr/>
        </p:nvSpPr>
        <p:spPr>
          <a:xfrm>
            <a:off x="1535300" y="412736"/>
            <a:ext cx="6073401" cy="502096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457189"/>
            <a:r>
              <a:rPr lang="en-GB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What’s Azure Data Studio ?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1958AD9-835E-4765-BB88-347D41C4BEF9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4E094B-A57F-4AA5-BA9B-FB998876818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628" y="1027878"/>
            <a:ext cx="3740679" cy="2995632"/>
          </a:xfrm>
          <a:prstGeom prst="rect">
            <a:avLst/>
          </a:prstGeom>
        </p:spPr>
        <p:txBody>
          <a:bodyPr/>
          <a:lstStyle/>
          <a:p>
            <a:r>
              <a:rPr lang="en-US" sz="4400" dirty="0"/>
              <a:t>Thank you to our Local  Sponsors and Supporters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F27A4E-49E4-4DB8-8EB7-C416A15EA8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95" y="425581"/>
            <a:ext cx="3437098" cy="6132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C1F65A-390F-4CE7-964D-DCF601B62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791" y="675270"/>
            <a:ext cx="1569889" cy="1569889"/>
          </a:xfrm>
          <a:prstGeom prst="rect">
            <a:avLst/>
          </a:prstGeom>
        </p:spPr>
      </p:pic>
      <p:pic>
        <p:nvPicPr>
          <p:cNvPr id="15" name="Picture 7" descr="logo 1nn0va">
            <a:extLst>
              <a:ext uri="{FF2B5EF4-FFF2-40B4-BE49-F238E27FC236}">
                <a16:creationId xmlns:a16="http://schemas.microsoft.com/office/drawing/2014/main" id="{466DF79D-D8EA-4F3E-AE3D-B29A9C8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1"/>
          <a:stretch>
            <a:fillRect/>
          </a:stretch>
        </p:blipFill>
        <p:spPr bwMode="auto">
          <a:xfrm>
            <a:off x="4332281" y="51829"/>
            <a:ext cx="2049327" cy="8286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16" name="Picture 8" descr="msft_logo_print">
            <a:extLst>
              <a:ext uri="{FF2B5EF4-FFF2-40B4-BE49-F238E27FC236}">
                <a16:creationId xmlns:a16="http://schemas.microsoft.com/office/drawing/2014/main" id="{39513695-1034-4C64-B8D5-F1EDCAC5CD3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69" y="1344612"/>
            <a:ext cx="2201445" cy="4675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in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17" name="Picture 6" descr="ConsorzioUniversitario">
            <a:extLst>
              <a:ext uri="{FF2B5EF4-FFF2-40B4-BE49-F238E27FC236}">
                <a16:creationId xmlns:a16="http://schemas.microsoft.com/office/drawing/2014/main" id="{0D97CBD2-7D81-441B-9C35-CC58BB8F45A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24" y="58971"/>
            <a:ext cx="876538" cy="11164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in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684537-5F7E-47B0-86B4-D0E3AA6E36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188" y="1972857"/>
            <a:ext cx="2305014" cy="695315"/>
          </a:xfrm>
          <a:prstGeom prst="rect">
            <a:avLst/>
          </a:prstGeom>
        </p:spPr>
      </p:pic>
      <p:pic>
        <p:nvPicPr>
          <p:cNvPr id="19" name="Picture 4" descr="logoFluentis 250x52px">
            <a:extLst>
              <a:ext uri="{FF2B5EF4-FFF2-40B4-BE49-F238E27FC236}">
                <a16:creationId xmlns:a16="http://schemas.microsoft.com/office/drawing/2014/main" id="{30D53813-328F-4F67-A93F-25B02ECCF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14" y="2100941"/>
            <a:ext cx="2718618" cy="56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9A8DC5A6-237F-4DBE-B3FC-C45D232EC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11" b="34665"/>
          <a:stretch>
            <a:fillRect/>
          </a:stretch>
        </p:blipFill>
        <p:spPr bwMode="auto">
          <a:xfrm>
            <a:off x="3765311" y="2762795"/>
            <a:ext cx="2495018" cy="570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6AF1AE-31DE-46CF-B052-DBE707EB1388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6284221" y="2738812"/>
            <a:ext cx="2883602" cy="671009"/>
          </a:xfrm>
          <a:prstGeom prst="rect">
            <a:avLst/>
          </a:prstGeom>
        </p:spPr>
      </p:pic>
      <p:pic>
        <p:nvPicPr>
          <p:cNvPr id="22" name="Picture 5" descr="logo Palazzetti Italiano">
            <a:extLst>
              <a:ext uri="{FF2B5EF4-FFF2-40B4-BE49-F238E27FC236}">
                <a16:creationId xmlns:a16="http://schemas.microsoft.com/office/drawing/2014/main" id="{AF1038F7-9ECB-4E6E-95E5-75D17EDB3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189" y="3480462"/>
            <a:ext cx="2691525" cy="52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23" name="Picture 22" descr="A picture containing ax&#10;&#10;Description automatically generated">
            <a:extLst>
              <a:ext uri="{FF2B5EF4-FFF2-40B4-BE49-F238E27FC236}">
                <a16:creationId xmlns:a16="http://schemas.microsoft.com/office/drawing/2014/main" id="{53F63A37-788C-4DBD-9293-3EF1BCDFC8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0521" y="3449572"/>
            <a:ext cx="2311001" cy="878181"/>
          </a:xfrm>
          <a:prstGeom prst="rect">
            <a:avLst/>
          </a:prstGeom>
        </p:spPr>
      </p:pic>
      <p:pic>
        <p:nvPicPr>
          <p:cNvPr id="24" name="Picture 23" descr="A drawing of a face&#10;&#10;Description automatically generated">
            <a:extLst>
              <a:ext uri="{FF2B5EF4-FFF2-40B4-BE49-F238E27FC236}">
                <a16:creationId xmlns:a16="http://schemas.microsoft.com/office/drawing/2014/main" id="{B6280526-69CF-4790-87F0-16E738E3E5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65311" y="4217571"/>
            <a:ext cx="2165230" cy="7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7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4333" y="1658988"/>
            <a:ext cx="6315335" cy="182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19F53B8F-6B20-4E95-BB1D-1A83240D4554}"/>
              </a:ext>
            </a:extLst>
          </p:cNvPr>
          <p:cNvSpPr txBox="1">
            <a:spLocks/>
          </p:cNvSpPr>
          <p:nvPr/>
        </p:nvSpPr>
        <p:spPr>
          <a:xfrm>
            <a:off x="1730165" y="674767"/>
            <a:ext cx="5683672" cy="660548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457189"/>
            <a:r>
              <a:rPr lang="en-GB" sz="4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 it’s only for Azure?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90A3F08-662A-49C5-8CC9-FFFB9B7D7A05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B52FD9A1-18B6-40BC-8BAD-D8D670C3E0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4613" y="-123458"/>
            <a:ext cx="4769387" cy="4769387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D306C-ED42-427F-AD08-EB0F57AC8EC5}"/>
              </a:ext>
            </a:extLst>
          </p:cNvPr>
          <p:cNvSpPr txBox="1"/>
          <p:nvPr/>
        </p:nvSpPr>
        <p:spPr>
          <a:xfrm>
            <a:off x="373062" y="1731136"/>
            <a:ext cx="311655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solidFill>
                  <a:schemeClr val="bg2"/>
                </a:solidFill>
                <a:latin typeface="gatebase Medium" panose="00000500000000000000" pitchFamily="50" charset="0"/>
                <a:ea typeface="Roboto" charset="0"/>
                <a:cs typeface="Roboto" charset="0"/>
              </a:rPr>
              <a:t>Rob Sewell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8A6CD-C909-4CA1-A9A0-B1B9C3FC3B36}"/>
              </a:ext>
            </a:extLst>
          </p:cNvPr>
          <p:cNvSpPr txBox="1"/>
          <p:nvPr/>
        </p:nvSpPr>
        <p:spPr>
          <a:xfrm>
            <a:off x="388393" y="3291326"/>
            <a:ext cx="28868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b="1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/>
              </a:rPr>
              <a:t>Consultant</a:t>
            </a:r>
            <a:endParaRPr lang="en-US" sz="2700" b="1" dirty="0">
              <a:solidFill>
                <a:schemeClr val="bg2"/>
              </a:solidFill>
              <a:latin typeface="Roboto Medium" panose="02000000000000000000" pitchFamily="2" charset="0"/>
              <a:ea typeface="Roboto Medium" panose="02000000000000000000" pitchFamily="2" charset="0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10FDFB-5380-46A2-AADB-DB9E48DEC374}"/>
              </a:ext>
            </a:extLst>
          </p:cNvPr>
          <p:cNvSpPr/>
          <p:nvPr/>
        </p:nvSpPr>
        <p:spPr>
          <a:xfrm>
            <a:off x="388392" y="4351743"/>
            <a:ext cx="3260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25"/>
              </a:spcAft>
            </a:pPr>
            <a:r>
              <a:rPr lang="en-US" dirty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rPr>
              <a:t>@</a:t>
            </a:r>
            <a:r>
              <a:rPr lang="en-US" dirty="0" err="1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rPr>
              <a:t>SqlDbaWithBeard</a:t>
            </a:r>
            <a:r>
              <a:rPr lang="en-US" dirty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F594EC-E229-4908-8F3F-C470BFCCD820}"/>
              </a:ext>
            </a:extLst>
          </p:cNvPr>
          <p:cNvSpPr txBox="1"/>
          <p:nvPr/>
        </p:nvSpPr>
        <p:spPr>
          <a:xfrm>
            <a:off x="388392" y="3776074"/>
            <a:ext cx="23038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bg2"/>
                </a:solidFill>
                <a:latin typeface="Roboto" charset="0"/>
                <a:cs typeface="Arial"/>
              </a:rPr>
              <a:t>MVP and Beard </a:t>
            </a:r>
            <a:r>
              <a:rPr lang="en-GB" sz="1500" dirty="0" err="1">
                <a:solidFill>
                  <a:schemeClr val="bg2"/>
                </a:solidFill>
                <a:latin typeface="Roboto" charset="0"/>
                <a:cs typeface="Arial"/>
              </a:rPr>
              <a:t>Twizzler</a:t>
            </a:r>
            <a:endParaRPr lang="en-GB" sz="1500" dirty="0">
              <a:solidFill>
                <a:schemeClr val="bg2"/>
              </a:solidFill>
              <a:latin typeface="Roboto" charset="0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4D4FF5-CB98-48FE-A604-233A85207F96}"/>
              </a:ext>
            </a:extLst>
          </p:cNvPr>
          <p:cNvSpPr/>
          <p:nvPr/>
        </p:nvSpPr>
        <p:spPr>
          <a:xfrm>
            <a:off x="373060" y="4784299"/>
            <a:ext cx="39063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2"/>
                </a:solidFill>
              </a:rPr>
              <a:t>beard.media</a:t>
            </a:r>
            <a:r>
              <a:rPr lang="en-US" sz="1400" dirty="0">
                <a:solidFill>
                  <a:schemeClr val="bg2"/>
                </a:solidFill>
              </a:rPr>
              <a:t>/book – 40 % code </a:t>
            </a:r>
            <a:r>
              <a:rPr lang="en-GB" sz="14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twitsewe40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997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32444" y="1229334"/>
            <a:ext cx="4035688" cy="3102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120" y="965368"/>
            <a:ext cx="4280599" cy="3102411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45D3E6B-69AA-4B17-AD67-7183FBA41169}"/>
              </a:ext>
            </a:extLst>
          </p:cNvPr>
          <p:cNvSpPr txBox="1">
            <a:spLocks/>
          </p:cNvSpPr>
          <p:nvPr/>
        </p:nvSpPr>
        <p:spPr>
          <a:xfrm>
            <a:off x="1067242" y="382825"/>
            <a:ext cx="7009517" cy="701132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457189"/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C5D8B67-FDEF-4F0F-A94C-18F9AF858262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857" y="1168821"/>
            <a:ext cx="4035688" cy="3102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1362" y="1168820"/>
            <a:ext cx="4280599" cy="3102411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49DB21F-0364-4CD0-ABAC-F3E42E074B71}"/>
              </a:ext>
            </a:extLst>
          </p:cNvPr>
          <p:cNvSpPr txBox="1">
            <a:spLocks/>
          </p:cNvSpPr>
          <p:nvPr/>
        </p:nvSpPr>
        <p:spPr>
          <a:xfrm>
            <a:off x="1067242" y="382825"/>
            <a:ext cx="7009517" cy="701132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457189"/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12B0E48-4D36-47E9-BDAA-EEE6FB69ABCF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7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</a:rPr>
              <a:t>@</a:t>
            </a:r>
            <a:r>
              <a:rPr lang="en-US" sz="1350" dirty="0" err="1">
                <a:solidFill>
                  <a:srgbClr val="FFFFFF"/>
                </a:solidFill>
              </a:rPr>
              <a:t>SQLDBAWithBeard</a:t>
            </a:r>
            <a:r>
              <a:rPr lang="en-US" sz="1350" dirty="0">
                <a:solidFill>
                  <a:srgbClr val="FFFFFF"/>
                </a:solidFill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</a:rPr>
              <a:t>beard.media</a:t>
            </a:r>
            <a:r>
              <a:rPr lang="en-US" sz="1350" dirty="0">
                <a:solidFill>
                  <a:srgbClr val="FFFFFF"/>
                </a:solidFill>
              </a:rPr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114596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defTabSz="685800"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8882" y="2034186"/>
            <a:ext cx="3538325" cy="107512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7200" dirty="0" err="1"/>
              <a:t>Jupyter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192103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defTabSz="685800"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8870" y="169667"/>
            <a:ext cx="3538325" cy="107512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7200" dirty="0" err="1"/>
              <a:t>Jupyter</a:t>
            </a:r>
            <a:endParaRPr lang="en-GB" sz="7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720717" y="1511246"/>
            <a:ext cx="7702550" cy="22967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defTabSz="685800"/>
            <a:r>
              <a:rPr lang="en-GB" sz="2700" dirty="0">
                <a:solidFill>
                  <a:prstClr val="black"/>
                </a:solidFill>
                <a:latin typeface="Calibri" panose="020F0502020204030204"/>
              </a:rPr>
              <a:t>First, the name comes from the planet Jupiter. </a:t>
            </a:r>
            <a:br>
              <a:rPr lang="en-GB" sz="2700" dirty="0">
                <a:solidFill>
                  <a:prstClr val="black"/>
                </a:solidFill>
                <a:latin typeface="Calibri" panose="020F0502020204030204"/>
              </a:rPr>
            </a:br>
            <a:br>
              <a:rPr lang="en-GB" sz="27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700" dirty="0">
                <a:solidFill>
                  <a:prstClr val="black"/>
                </a:solidFill>
                <a:latin typeface="Calibri" panose="020F0502020204030204"/>
              </a:rPr>
              <a:t>We wanted to pick a name that evoked the traditions and ideas of science.</a:t>
            </a:r>
          </a:p>
          <a:p>
            <a:pPr defTabSz="685800"/>
            <a:endParaRPr lang="en-GB" sz="27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sz="825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https://github.com/jupyter/design/wiki/Jupyter-Logo</a:t>
            </a:r>
            <a:endParaRPr lang="en-GB" sz="825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709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defTabSz="685800"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8870" y="169667"/>
            <a:ext cx="3538325" cy="107512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7200" dirty="0" err="1"/>
              <a:t>Jupyter</a:t>
            </a:r>
            <a:endParaRPr lang="en-GB" sz="7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1896256" y="1295533"/>
            <a:ext cx="5351471" cy="34047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Second, the core programming languages supported by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Jupyter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are </a:t>
            </a:r>
          </a:p>
          <a:p>
            <a:pPr algn="ctr" defTabSz="68580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Julia, Python and R. </a:t>
            </a:r>
          </a:p>
          <a:p>
            <a:pPr defTabSz="68580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While the name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Jupyter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is not a direct acronym for these languages, it nods its head in those directions.</a:t>
            </a:r>
          </a:p>
          <a:p>
            <a:pPr defTabSz="68580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In particular, the "y" in the middle of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Jupyter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was chosen to </a:t>
            </a:r>
            <a:r>
              <a:rPr lang="en-GB" dirty="0" err="1">
                <a:solidFill>
                  <a:prstClr val="black"/>
                </a:solidFill>
                <a:latin typeface="Calibri" panose="020F0502020204030204"/>
              </a:rPr>
              <a:t>honor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our Python heritage. </a:t>
            </a:r>
          </a:p>
          <a:p>
            <a:pPr defTabSz="685800"/>
            <a:endParaRPr lang="en-GB" sz="27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sz="825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https://github.com/jupyter/design/wiki/Jupyter-Logo</a:t>
            </a:r>
            <a:endParaRPr lang="en-GB" sz="825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078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767263"/>
            <a:ext cx="9143984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defTabSz="685800">
              <a:lnSpc>
                <a:spcPct val="90000"/>
              </a:lnSpc>
              <a:spcAft>
                <a:spcPts val="450"/>
              </a:spcAft>
            </a:pP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SQLDBAWithBeard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		SqlDbaWithABeard.com		Rob Sewell		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beard.media</a:t>
            </a: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8870" y="169667"/>
            <a:ext cx="3538325" cy="107512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7200" dirty="0" err="1"/>
              <a:t>Jupyter</a:t>
            </a:r>
            <a:endParaRPr lang="en-GB" sz="7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782232" y="1327108"/>
            <a:ext cx="7579519" cy="32778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 defTabSz="685800"/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Third, Galileo was the first person to discover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the moons of Jupiter.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His publication on the moons of Jupiter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is an early example of research that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includes the underlying data in the publication. </a:t>
            </a:r>
          </a:p>
          <a:p>
            <a:pPr algn="ctr" defTabSz="685800"/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This is one of the core ideas and </a:t>
            </a:r>
            <a:br>
              <a:rPr lang="en-GB" sz="24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requirements for scientific reproducibility. </a:t>
            </a:r>
          </a:p>
          <a:p>
            <a:pPr algn="ctr" defTabSz="685800"/>
            <a:r>
              <a:rPr lang="en-GB" sz="2400" dirty="0">
                <a:solidFill>
                  <a:prstClr val="black"/>
                </a:solidFill>
                <a:latin typeface="Calibri" panose="020F0502020204030204"/>
              </a:rPr>
              <a:t>Reproducibility is one of the main focuses of our project.</a:t>
            </a:r>
          </a:p>
          <a:p>
            <a:pPr defTabSz="685800"/>
            <a:endParaRPr lang="en-GB" sz="675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sz="825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https://github.com/jupyter/design/wiki/Jupyter-Logo</a:t>
            </a:r>
            <a:endParaRPr lang="en-GB" sz="825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0280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4298132" y="456993"/>
            <a:ext cx="4845868" cy="441524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271" y="1561012"/>
            <a:ext cx="3327277" cy="2995678"/>
          </a:xfrm>
        </p:spPr>
        <p:txBody>
          <a:bodyPr/>
          <a:lstStyle/>
          <a:p>
            <a:r>
              <a:rPr lang="en-US" sz="4400" dirty="0"/>
              <a:t>Thank you to our Global  Sponsors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B9CB78-EB2C-485A-A534-23CB2A7DB637}"/>
              </a:ext>
            </a:extLst>
          </p:cNvPr>
          <p:cNvGrpSpPr/>
          <p:nvPr/>
        </p:nvGrpSpPr>
        <p:grpSpPr>
          <a:xfrm>
            <a:off x="4572000" y="670895"/>
            <a:ext cx="3470553" cy="4201343"/>
            <a:chOff x="4559900" y="828282"/>
            <a:chExt cx="3470553" cy="4201343"/>
          </a:xfrm>
        </p:grpSpPr>
        <p:pic>
          <p:nvPicPr>
            <p:cNvPr id="14" name="Picture 13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  <a:extLst>
                <a:ext uri="{FF2B5EF4-FFF2-40B4-BE49-F238E27FC236}">
                  <a16:creationId xmlns:a16="http://schemas.microsoft.com/office/drawing/2014/main" id="{8865F8BA-3D32-4EE4-BE18-5E59E46D5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900" y="828282"/>
              <a:ext cx="3470553" cy="56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7C85C844-2017-402D-9133-AC35B4A88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6026" y="1703076"/>
              <a:ext cx="2150078" cy="27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B537E92-8B4F-4DE4-9441-21DA4A34802F}"/>
                </a:ext>
              </a:extLst>
            </p:cNvPr>
            <p:cNvGrpSpPr/>
            <p:nvPr/>
          </p:nvGrpSpPr>
          <p:grpSpPr>
            <a:xfrm>
              <a:off x="5441587" y="2918785"/>
              <a:ext cx="1758955" cy="2110840"/>
              <a:chOff x="5402702" y="2376242"/>
              <a:chExt cx="1758955" cy="211084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B19531D-001D-4FD3-961C-18F94D18B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2629" y="2912533"/>
                <a:ext cx="1147344" cy="314152"/>
              </a:xfrm>
              <a:prstGeom prst="rect">
                <a:avLst/>
              </a:prstGeom>
            </p:spPr>
          </p:pic>
          <p:pic>
            <p:nvPicPr>
              <p:cNvPr id="20" name="Picture 12" descr="https://eastus1-mediap.svc.ms/transform/thumbnail?provider=spo&amp;inputFormat=png&amp;cs=fFNQTw&amp;docid=https%3A%2F%2Fsqlpass365-my.sharepoint.com%3A443%2F_api%2Fv2.0%2Fdrives%2Fb!foE7roR9Jkahp1eDpbuCNzsI0q0yYmNIvCrkt06UyE68uZlao4rJQZ3tymFRSPDq%2Fitems%2F01FYQCTPJC63LHZ3GD7BD2XM6MT4HCLZPK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910&amp;height=98&amp;action=Access">
                <a:extLst>
                  <a:ext uri="{FF2B5EF4-FFF2-40B4-BE49-F238E27FC236}">
                    <a16:creationId xmlns:a16="http://schemas.microsoft.com/office/drawing/2014/main" id="{5C08F636-D7B3-445E-8BF7-35D2314FD1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0473" y="2376242"/>
                <a:ext cx="1681184" cy="181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EF1914E-0EE8-418F-B1C3-A6798B99E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401" y="4276360"/>
                <a:ext cx="1325800" cy="210722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FC6A207-8F09-4314-A76C-E0A14EB72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2702" y="3576933"/>
                <a:ext cx="1727198" cy="344292"/>
              </a:xfrm>
              <a:prstGeom prst="rect">
                <a:avLst/>
              </a:prstGeom>
            </p:spPr>
          </p:pic>
        </p:grpSp>
        <p:pic>
          <p:nvPicPr>
            <p:cNvPr id="18" name="Picture 1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211814D-A579-4726-8ED6-E999D7572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988" y="2085097"/>
              <a:ext cx="2618296" cy="68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628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2" y="1054219"/>
            <a:ext cx="9141619" cy="340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2654274" y="4588398"/>
            <a:ext cx="4235868" cy="461665"/>
          </a:xfrm>
          <a:prstGeom prst="rect">
            <a:avLst/>
          </a:prstGeom>
          <a:solidFill>
            <a:schemeClr val="bg2"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defTabSz="914378"/>
            <a:r>
              <a:rPr lang="en-GB" sz="2400" dirty="0">
                <a:solidFill>
                  <a:srgbClr val="000000"/>
                </a:solidFill>
                <a:latin typeface="Segoe UI"/>
              </a:rPr>
              <a:t>Originally for Data Scientists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E4A085-D482-4DF4-B6ED-7AA237B7C9CD}"/>
              </a:ext>
            </a:extLst>
          </p:cNvPr>
          <p:cNvSpPr txBox="1">
            <a:spLocks/>
          </p:cNvSpPr>
          <p:nvPr/>
        </p:nvSpPr>
        <p:spPr>
          <a:xfrm>
            <a:off x="-86497" y="204112"/>
            <a:ext cx="9144000" cy="614363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What is a Jupyter Notebook?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0" y="671"/>
            <a:ext cx="9138911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B9954-8AD1-4968-8D35-DCEEDD71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-1"/>
            <a:ext cx="5492750" cy="2434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396B40-79F7-4815-B42E-0006A31AB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3556000" cy="2665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603325-E7FD-4CE5-B6B6-03E46AAB4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5790"/>
            <a:ext cx="3556000" cy="3171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F6DBB8-8616-4280-B9E3-837658B6E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0" y="2297401"/>
            <a:ext cx="5588000" cy="247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16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928538" y="2249844"/>
            <a:ext cx="7536810" cy="1323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GB" sz="3999" dirty="0">
                <a:solidFill>
                  <a:srgbClr val="000000"/>
                </a:solidFill>
                <a:latin typeface="Segoe UI"/>
              </a:rPr>
              <a:t>Document that can contain text, code, images and query results</a:t>
            </a: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96D0-4577-428F-981D-9B147F98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862" y="462817"/>
            <a:ext cx="6094276" cy="614029"/>
          </a:xfrm>
        </p:spPr>
        <p:txBody>
          <a:bodyPr/>
          <a:lstStyle/>
          <a:p>
            <a:r>
              <a:rPr lang="en-GB" dirty="0"/>
              <a:t>PowerShell Conference EU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F2AD5-AE2C-4B6A-A5F7-DF46401BBAAA}"/>
              </a:ext>
            </a:extLst>
          </p:cNvPr>
          <p:cNvSpPr txBox="1"/>
          <p:nvPr/>
        </p:nvSpPr>
        <p:spPr>
          <a:xfrm>
            <a:off x="995264" y="1499118"/>
            <a:ext cx="70290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All the videos for the Virtual European PowerShell conference have been uploaded and are available for your viewing please at</a:t>
            </a:r>
          </a:p>
          <a:p>
            <a:endParaRPr lang="en-GB" sz="2400" dirty="0"/>
          </a:p>
          <a:p>
            <a:endParaRPr lang="en-GB" sz="2400" dirty="0"/>
          </a:p>
          <a:p>
            <a:pPr algn="ctr"/>
            <a:r>
              <a:rPr lang="en-GB" sz="2400" dirty="0" err="1">
                <a:hlinkClick r:id="rId2"/>
              </a:rPr>
              <a:t>PowerShell.love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26659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21049759">
            <a:off x="551984" y="1435121"/>
            <a:ext cx="5130570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8625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Time For </a:t>
            </a:r>
            <a:br>
              <a:rPr lang="en-GB" sz="8625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</a:br>
            <a:r>
              <a:rPr lang="en-GB" sz="8625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A DEMO</a:t>
            </a:r>
          </a:p>
        </p:txBody>
      </p:sp>
      <p:pic>
        <p:nvPicPr>
          <p:cNvPr id="9" name="Picture 8" descr="A person wearing a hat&#10;&#10;Description generated with high confidenc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4784" y="971550"/>
            <a:ext cx="2021162" cy="35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1FE5685-CE01-4365-8783-2D2E76DA4851}"/>
              </a:ext>
            </a:extLst>
          </p:cNvPr>
          <p:cNvSpPr txBox="1">
            <a:spLocks/>
          </p:cNvSpPr>
          <p:nvPr/>
        </p:nvSpPr>
        <p:spPr>
          <a:xfrm>
            <a:off x="285837" y="1142843"/>
            <a:ext cx="3594013" cy="371459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57" dirty="0" err="1">
                <a:solidFill>
                  <a:schemeClr val="bg1"/>
                </a:solidFill>
              </a:rPr>
              <a:t>Ricordatevi</a:t>
            </a:r>
            <a:r>
              <a:rPr lang="en-US" sz="2857" dirty="0">
                <a:solidFill>
                  <a:schemeClr val="bg1"/>
                </a:solidFill>
              </a:rPr>
              <a:t> di compilate il feedback form </a:t>
            </a:r>
            <a:r>
              <a:rPr lang="en-US" sz="2857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sz="2857" dirty="0">
                <a:solidFill>
                  <a:schemeClr val="bg1"/>
                </a:solidFill>
                <a:hlinkClick r:id="rId2"/>
              </a:rPr>
              <a:t>https://speakerscore.com/7QK2</a:t>
            </a:r>
            <a:endParaRPr lang="en-US" sz="2857" dirty="0">
              <a:solidFill>
                <a:schemeClr val="bg1"/>
              </a:solidFill>
            </a:endParaRPr>
          </a:p>
          <a:p>
            <a:pPr algn="ctr"/>
            <a:endParaRPr lang="en-US" sz="2857" dirty="0"/>
          </a:p>
          <a:p>
            <a:pPr algn="ctr"/>
            <a:endParaRPr lang="en-US" sz="2857" dirty="0"/>
          </a:p>
          <a:p>
            <a:pPr algn="ctr"/>
            <a:endParaRPr lang="en-US" sz="2857" dirty="0"/>
          </a:p>
          <a:p>
            <a:pPr algn="ctr"/>
            <a:r>
              <a:rPr lang="en-US" sz="2857" dirty="0">
                <a:solidFill>
                  <a:schemeClr val="bg1"/>
                </a:solidFill>
              </a:rPr>
              <a:t>#SqlSat921</a:t>
            </a:r>
          </a:p>
          <a:p>
            <a:endParaRPr lang="en-US" sz="2857" dirty="0"/>
          </a:p>
        </p:txBody>
      </p:sp>
    </p:spTree>
    <p:extLst>
      <p:ext uri="{BB962C8B-B14F-4D97-AF65-F5344CB8AC3E}">
        <p14:creationId xmlns:p14="http://schemas.microsoft.com/office/powerpoint/2010/main" val="1019848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57C3-12DD-4CC3-A904-95D1070C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Missed PASS Summit 2019?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E1106-C798-4AE1-81C0-82260F489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394" y="1517057"/>
            <a:ext cx="8481212" cy="390525"/>
          </a:xfrm>
        </p:spPr>
        <p:txBody>
          <a:bodyPr/>
          <a:lstStyle/>
          <a:p>
            <a:r>
              <a:rPr lang="en-US" sz="3200" dirty="0"/>
              <a:t>Get the Recordings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CEA300C-01AE-4436-9AA3-0BBC0738CC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1394" y="2312971"/>
            <a:ext cx="5336942" cy="2180652"/>
          </a:xfrm>
        </p:spPr>
        <p:txBody>
          <a:bodyPr/>
          <a:lstStyle/>
          <a:p>
            <a:r>
              <a:rPr lang="en-US" dirty="0"/>
              <a:t>Download all PASS Summit sessions on Data Management</a:t>
            </a:r>
            <a:r>
              <a:rPr lang="en-US"/>
              <a:t>, Analytics, </a:t>
            </a:r>
            <a:r>
              <a:rPr lang="en-US" dirty="0"/>
              <a:t>or Architecture for only $399 USD</a:t>
            </a:r>
          </a:p>
          <a:p>
            <a:endParaRPr lang="en-US" dirty="0"/>
          </a:p>
          <a:p>
            <a:r>
              <a:rPr lang="en-US" dirty="0"/>
              <a:t>More options available at </a:t>
            </a:r>
            <a:r>
              <a:rPr lang="en-US" sz="2800" b="1" dirty="0"/>
              <a:t>PASSstuff.com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99558-C0CF-437D-BB58-E1E6AC3B7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"/>
          <a:stretch/>
        </p:blipFill>
        <p:spPr>
          <a:xfrm>
            <a:off x="5809301" y="1907583"/>
            <a:ext cx="2552080" cy="252725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8935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A1E2D-9DF4-4F83-9D90-D879C6C833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4504" y="3328736"/>
            <a:ext cx="8379452" cy="1646420"/>
          </a:xfrm>
        </p:spPr>
        <p:txBody>
          <a:bodyPr/>
          <a:lstStyle/>
          <a:p>
            <a:pPr fontAlgn="base"/>
            <a:r>
              <a:rPr lang="en-US" sz="1400" dirty="0"/>
              <a:t>We are covering all bases to ensure our community can continue reaching new and exciting heights. Plans are underway for the in-person event you all know and love along with a new venture, a new opportunity: a PASS Summit 2020 Virtual Event.  </a:t>
            </a:r>
            <a:br>
              <a:rPr lang="en-US" sz="1400" dirty="0"/>
            </a:br>
            <a:endParaRPr lang="en-US" sz="1400" dirty="0"/>
          </a:p>
          <a:p>
            <a:pPr fontAlgn="base"/>
            <a:r>
              <a:rPr lang="en-US" sz="1400" b="1" dirty="0">
                <a:solidFill>
                  <a:srgbClr val="C00000"/>
                </a:solidFill>
              </a:rPr>
              <a:t>Find out more at PASS.org/summit</a:t>
            </a:r>
          </a:p>
        </p:txBody>
      </p:sp>
      <p:pic>
        <p:nvPicPr>
          <p:cNvPr id="15" name="Picture 14" descr="A close up of a person&#10;&#10;Description automatically generated">
            <a:extLst>
              <a:ext uri="{FF2B5EF4-FFF2-40B4-BE49-F238E27FC236}">
                <a16:creationId xmlns:a16="http://schemas.microsoft.com/office/drawing/2014/main" id="{7C890C16-C4F2-48CC-B838-86E2C165C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"/>
            <a:ext cx="9144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F890-302E-5E42-91DB-AFE6C85C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56" y="2571750"/>
            <a:ext cx="3245845" cy="1153537"/>
          </a:xfrm>
        </p:spPr>
        <p:txBody>
          <a:bodyPr anchor="t"/>
          <a:lstStyle/>
          <a:p>
            <a:pPr>
              <a:lnSpc>
                <a:spcPct val="90000"/>
              </a:lnSpc>
            </a:pPr>
            <a:r>
              <a:rPr lang="en-US" sz="4400" dirty="0"/>
              <a:t>Explore your PASS community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3F6BF-0D9B-6941-B462-8655A135E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755" y="165396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E8CAE-78C9-1949-A87D-878E342A72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2182" y="3336598"/>
            <a:ext cx="1241920" cy="1241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BD081-1F08-394E-86A5-893F8C3779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7973" y="3641603"/>
            <a:ext cx="772230" cy="702027"/>
          </a:xfrm>
          <a:prstGeom prst="rect">
            <a:avLst/>
          </a:prstGeom>
        </p:spPr>
      </p:pic>
      <p:sp>
        <p:nvSpPr>
          <p:cNvPr id="13" name="Rectangle 12">
            <a:hlinkClick r:id="rId5"/>
            <a:extLst>
              <a:ext uri="{FF2B5EF4-FFF2-40B4-BE49-F238E27FC236}">
                <a16:creationId xmlns:a16="http://schemas.microsoft.com/office/drawing/2014/main" id="{7FFA58E1-AFAE-6E41-A7A4-3134640BD42F}"/>
              </a:ext>
            </a:extLst>
          </p:cNvPr>
          <p:cNvSpPr/>
          <p:nvPr/>
        </p:nvSpPr>
        <p:spPr>
          <a:xfrm>
            <a:off x="3690399" y="2753232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4" name="Rectangle 13">
            <a:hlinkClick r:id="rId6"/>
            <a:extLst>
              <a:ext uri="{FF2B5EF4-FFF2-40B4-BE49-F238E27FC236}">
                <a16:creationId xmlns:a16="http://schemas.microsoft.com/office/drawing/2014/main" id="{9EB3BE4C-4D6B-9043-B9AF-4F9F2E426BC4}"/>
              </a:ext>
            </a:extLst>
          </p:cNvPr>
          <p:cNvSpPr/>
          <p:nvPr/>
        </p:nvSpPr>
        <p:spPr>
          <a:xfrm>
            <a:off x="6840395" y="2753232"/>
            <a:ext cx="175856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Connect with the global data community</a:t>
            </a:r>
            <a:endParaRPr lang="en-US" sz="1200" b="0" i="0" dirty="0">
              <a:solidFill>
                <a:schemeClr val="tx1"/>
              </a:solidFill>
              <a:latin typeface="+mj-lt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id="{B2C81291-D94F-3142-B6F3-5BE4EB2131A6}"/>
              </a:ext>
            </a:extLst>
          </p:cNvPr>
          <p:cNvSpPr/>
          <p:nvPr/>
        </p:nvSpPr>
        <p:spPr>
          <a:xfrm>
            <a:off x="5330926" y="2753232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Local user groups around the world</a:t>
            </a:r>
            <a:endParaRPr lang="en-US" sz="1200" b="0" i="0" dirty="0">
              <a:solidFill>
                <a:schemeClr val="tx1"/>
              </a:solidFill>
              <a:latin typeface="+mj-lt"/>
              <a:cs typeface="Segoe UI Semibold" panose="020B0502040204020203" pitchFamily="34" charset="0"/>
            </a:endParaRPr>
          </a:p>
        </p:txBody>
      </p:sp>
      <p:sp>
        <p:nvSpPr>
          <p:cNvPr id="16" name="Rectangle 15">
            <a:hlinkClick r:id="rId8"/>
            <a:extLst>
              <a:ext uri="{FF2B5EF4-FFF2-40B4-BE49-F238E27FC236}">
                <a16:creationId xmlns:a16="http://schemas.microsoft.com/office/drawing/2014/main" id="{D5D65FB3-C04C-A546-A913-C0814BC10F5A}"/>
              </a:ext>
            </a:extLst>
          </p:cNvPr>
          <p:cNvSpPr/>
          <p:nvPr/>
        </p:nvSpPr>
        <p:spPr>
          <a:xfrm>
            <a:off x="3690680" y="4543933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7" name="Rectangle 16">
            <a:hlinkClick r:id="rId7"/>
            <a:extLst>
              <a:ext uri="{FF2B5EF4-FFF2-40B4-BE49-F238E27FC236}">
                <a16:creationId xmlns:a16="http://schemas.microsoft.com/office/drawing/2014/main" id="{23241561-83A2-804A-8F0C-A676064DBABC}"/>
              </a:ext>
            </a:extLst>
          </p:cNvPr>
          <p:cNvSpPr/>
          <p:nvPr/>
        </p:nvSpPr>
        <p:spPr>
          <a:xfrm>
            <a:off x="5255604" y="4543933"/>
            <a:ext cx="182469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Learning on-demand and delivered to you</a:t>
            </a:r>
          </a:p>
        </p:txBody>
      </p:sp>
      <p:sp>
        <p:nvSpPr>
          <p:cNvPr id="18" name="Rectangle 17">
            <a:hlinkClick r:id="rId7"/>
            <a:extLst>
              <a:ext uri="{FF2B5EF4-FFF2-40B4-BE49-F238E27FC236}">
                <a16:creationId xmlns:a16="http://schemas.microsoft.com/office/drawing/2014/main" id="{DC862C0E-3CC0-9240-859B-88B83A2A551D}"/>
              </a:ext>
            </a:extLst>
          </p:cNvPr>
          <p:cNvSpPr/>
          <p:nvPr/>
        </p:nvSpPr>
        <p:spPr>
          <a:xfrm>
            <a:off x="7080295" y="4543933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5C2C79-0343-7C4A-A0CF-31E4444953B1}"/>
              </a:ext>
            </a:extLst>
          </p:cNvPr>
          <p:cNvCxnSpPr>
            <a:cxnSpLocks/>
          </p:cNvCxnSpPr>
          <p:nvPr/>
        </p:nvCxnSpPr>
        <p:spPr>
          <a:xfrm flipH="1">
            <a:off x="3927729" y="3336598"/>
            <a:ext cx="450313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8F4EA-C59F-F343-883B-AF111B8F39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0860" t="13663"/>
          <a:stretch/>
        </p:blipFill>
        <p:spPr>
          <a:xfrm>
            <a:off x="0" y="0"/>
            <a:ext cx="2176198" cy="21077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6441A-5B13-DA4D-B288-3616ECEDEC4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559" y="1653963"/>
            <a:ext cx="1124092" cy="11240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403638-AB44-014B-901A-3B8B915D0147}"/>
              </a:ext>
            </a:extLst>
          </p:cNvPr>
          <p:cNvSpPr txBox="1"/>
          <p:nvPr/>
        </p:nvSpPr>
        <p:spPr>
          <a:xfrm>
            <a:off x="3350623" y="478340"/>
            <a:ext cx="5590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Own your career with interactive learning built by community and guided by data experts.</a:t>
            </a:r>
          </a:p>
          <a:p>
            <a:pPr algn="ctr"/>
            <a:r>
              <a:rPr lang="en-US" sz="2000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involved. Get ahead.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4F8B09-BE97-4528-9349-1A9258974DB0}"/>
              </a:ext>
            </a:extLst>
          </p:cNvPr>
          <p:cNvGrpSpPr/>
          <p:nvPr/>
        </p:nvGrpSpPr>
        <p:grpSpPr>
          <a:xfrm>
            <a:off x="5304736" y="3983988"/>
            <a:ext cx="1564924" cy="440471"/>
            <a:chOff x="5486576" y="3693211"/>
            <a:chExt cx="1564924" cy="4404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3431F2-F8FE-4A4E-8A2A-E968BE4E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86576" y="3693211"/>
              <a:ext cx="1564924" cy="38498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3BDF172-0880-482D-9F3A-50FEB5D0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7616" t="1" b="24563"/>
            <a:stretch/>
          </p:blipFill>
          <p:spPr>
            <a:xfrm>
              <a:off x="6179156" y="3928833"/>
              <a:ext cx="719453" cy="204849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1D42F-75B9-45E4-ACA4-ED1EC30CB99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1214" y="1617857"/>
            <a:ext cx="1133162" cy="113316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94444D3-65AA-46F3-873F-A8B227D3A649}"/>
              </a:ext>
            </a:extLst>
          </p:cNvPr>
          <p:cNvGrpSpPr/>
          <p:nvPr/>
        </p:nvGrpSpPr>
        <p:grpSpPr>
          <a:xfrm>
            <a:off x="5671208" y="3572221"/>
            <a:ext cx="938936" cy="343402"/>
            <a:chOff x="5522708" y="4176246"/>
            <a:chExt cx="1088791" cy="38611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BB39A4A-7B6D-4290-B5D2-4D4F4643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22708" y="4176246"/>
              <a:ext cx="772230" cy="38611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D6C87-C83C-4FB5-937B-2B6650AD51D0}"/>
                </a:ext>
              </a:extLst>
            </p:cNvPr>
            <p:cNvSpPr txBox="1"/>
            <p:nvPr/>
          </p:nvSpPr>
          <p:spPr>
            <a:xfrm>
              <a:off x="6165992" y="4222972"/>
              <a:ext cx="445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5D6568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000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038350"/>
            <a:ext cx="8804275" cy="1066800"/>
          </a:xfrm>
        </p:spPr>
        <p:txBody>
          <a:bodyPr>
            <a:noAutofit/>
          </a:bodyPr>
          <a:lstStyle/>
          <a:p>
            <a:pPr algn="ctr"/>
            <a:r>
              <a:rPr lang="en-GB" sz="6600" dirty="0"/>
              <a:t>Running Queries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3943" y="736541"/>
            <a:ext cx="7342925" cy="3670419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F152A43-8412-4C69-9A7D-5AE659389CFC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0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A04C0-BA55-4983-8681-F41D8D2777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00" y="238539"/>
            <a:ext cx="4584129" cy="3606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3943" y="736541"/>
            <a:ext cx="7342925" cy="36704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FD6746-C0F8-4923-8CF9-6B65B44B9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1" y="495400"/>
            <a:ext cx="3916017" cy="41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D67E7E8-831A-4B4E-8225-0499D2779C63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85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76" y="4893361"/>
            <a:ext cx="8924249" cy="250139"/>
          </a:xfr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 dirty="0">
                <a:solidFill>
                  <a:srgbClr val="FFFFFF"/>
                </a:solidFill>
              </a:rPr>
              <a:t>@</a:t>
            </a:r>
            <a:r>
              <a:rPr lang="en-US" sz="675" dirty="0" err="1">
                <a:solidFill>
                  <a:srgbClr val="FFFFFF"/>
                </a:solidFill>
              </a:rPr>
              <a:t>SQLDBAWithBeard</a:t>
            </a:r>
            <a:r>
              <a:rPr lang="en-US" sz="675" dirty="0">
                <a:solidFill>
                  <a:srgbClr val="FFFFFF"/>
                </a:solidFill>
              </a:rPr>
              <a:t>		SqlDbaWithABeard.com		Rob Sewell		</a:t>
            </a:r>
            <a:r>
              <a:rPr lang="en-US" sz="675" dirty="0" err="1">
                <a:solidFill>
                  <a:srgbClr val="FFFFFF"/>
                </a:solidFill>
              </a:rPr>
              <a:t>beard.media</a:t>
            </a:r>
            <a:r>
              <a:rPr lang="en-US" sz="675" dirty="0">
                <a:solidFill>
                  <a:srgbClr val="FFFFFF"/>
                </a:solidFill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038816"/>
            <a:ext cx="8804189" cy="1065869"/>
          </a:xfrm>
        </p:spPr>
        <p:txBody>
          <a:bodyPr>
            <a:noAutofit/>
          </a:bodyPr>
          <a:lstStyle/>
          <a:p>
            <a:pPr algn="ctr"/>
            <a:r>
              <a:rPr lang="en-GB" sz="6600" dirty="0"/>
              <a:t>Two and a Half Decades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3943" y="736541"/>
            <a:ext cx="7342925" cy="367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02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505881"/>
            <a:ext cx="7905750" cy="1065869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Uh, Houston, we've had a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2DC334-1BAB-4162-9A92-61B892082CD6}"/>
              </a:ext>
            </a:extLst>
          </p:cNvPr>
          <p:cNvSpPr/>
          <p:nvPr/>
        </p:nvSpPr>
        <p:spPr>
          <a:xfrm>
            <a:off x="2337326" y="4563538"/>
            <a:ext cx="4698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hlinkClick r:id="rId2"/>
              </a:rPr>
              <a:t>https://en.wikipedia.org/wiki/Houston,_we_have_a_problem</a:t>
            </a:r>
            <a:endParaRPr lang="en-GB" sz="135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EBB8078-E59D-44C4-929F-455805E8748C}"/>
              </a:ext>
            </a:extLst>
          </p:cNvPr>
          <p:cNvSpPr txBox="1">
            <a:spLocks/>
          </p:cNvSpPr>
          <p:nvPr/>
        </p:nvSpPr>
        <p:spPr>
          <a:xfrm>
            <a:off x="1" y="4893361"/>
            <a:ext cx="8210006" cy="25013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67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94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76" y="4893361"/>
            <a:ext cx="8924249" cy="250139"/>
          </a:xfr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defTabSz="342900">
              <a:lnSpc>
                <a:spcPct val="90000"/>
              </a:lnSpc>
              <a:spcAft>
                <a:spcPts val="450"/>
              </a:spcAft>
            </a:pPr>
            <a:r>
              <a:rPr lang="en-US" sz="675" dirty="0">
                <a:solidFill>
                  <a:srgbClr val="FFFFFF"/>
                </a:solidFill>
              </a:rPr>
              <a:t>@</a:t>
            </a:r>
            <a:r>
              <a:rPr lang="en-US" sz="675" dirty="0" err="1">
                <a:solidFill>
                  <a:srgbClr val="FFFFFF"/>
                </a:solidFill>
              </a:rPr>
              <a:t>SQLDBAWithBeard</a:t>
            </a:r>
            <a:r>
              <a:rPr lang="en-US" sz="675" dirty="0">
                <a:solidFill>
                  <a:srgbClr val="FFFFFF"/>
                </a:solidFill>
              </a:rPr>
              <a:t>		SqlDbaWithABeard.com		Rob Sewell		</a:t>
            </a:r>
            <a:r>
              <a:rPr lang="en-US" sz="675" dirty="0" err="1">
                <a:solidFill>
                  <a:srgbClr val="FFFFFF"/>
                </a:solidFill>
              </a:rPr>
              <a:t>beard.media</a:t>
            </a:r>
            <a:r>
              <a:rPr lang="en-US" sz="675" dirty="0">
                <a:solidFill>
                  <a:srgbClr val="FFFFFF"/>
                </a:solidFill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505881"/>
            <a:ext cx="7905750" cy="1065869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3508409" cy="14494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409" y="0"/>
            <a:ext cx="2977550" cy="1476081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3571" y="1371601"/>
            <a:ext cx="2613983" cy="186713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813" y="0"/>
            <a:ext cx="2664824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4084"/>
            <a:ext cx="3248243" cy="1935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0" y="3205516"/>
            <a:ext cx="4418601" cy="1687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547" y="3189572"/>
            <a:ext cx="4721453" cy="18307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660" y="3246034"/>
            <a:ext cx="3484784" cy="1741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310" y="1182895"/>
            <a:ext cx="3789514" cy="231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SS 2013_SpeakerTemplate_16x9">
  <a:themeElements>
    <a:clrScheme name="SQLSat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289E51"/>
      </a:accent1>
      <a:accent2>
        <a:srgbClr val="105820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4657</TotalTime>
  <Words>921</Words>
  <Application>Microsoft Office PowerPoint</Application>
  <PresentationFormat>On-screen Show (16:9)</PresentationFormat>
  <Paragraphs>96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AppleStorm</vt:lpstr>
      <vt:lpstr>Arial</vt:lpstr>
      <vt:lpstr>Calibri</vt:lpstr>
      <vt:lpstr>Calibri Light</vt:lpstr>
      <vt:lpstr>gatebase Medium</vt:lpstr>
      <vt:lpstr>Roboto</vt:lpstr>
      <vt:lpstr>Roboto Medium</vt:lpstr>
      <vt:lpstr>Segoe UI</vt:lpstr>
      <vt:lpstr>Segoe UI Light</vt:lpstr>
      <vt:lpstr>Segoe UI Semibold</vt:lpstr>
      <vt:lpstr>Segoe UI Semilight</vt:lpstr>
      <vt:lpstr>Wingdings</vt:lpstr>
      <vt:lpstr>PASS 2013_SpeakerTemplate_16x9</vt:lpstr>
      <vt:lpstr>Office Theme</vt:lpstr>
      <vt:lpstr>SQLSatOslo 2016</vt:lpstr>
      <vt:lpstr>Notebooks in Azure Data Studio for the DBA</vt:lpstr>
      <vt:lpstr>PowerPoint Presentation</vt:lpstr>
      <vt:lpstr>PowerPoint Presentation</vt:lpstr>
      <vt:lpstr>Explore your PASS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PowerShell Conference EU</vt:lpstr>
      <vt:lpstr>PowerPoint Presentation</vt:lpstr>
      <vt:lpstr>PowerPoint Presentation</vt:lpstr>
      <vt:lpstr>Missed PASS Summit 2019?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Rob Sewell</cp:lastModifiedBy>
  <cp:revision>908</cp:revision>
  <dcterms:created xsi:type="dcterms:W3CDTF">2013-07-12T18:23:55Z</dcterms:created>
  <dcterms:modified xsi:type="dcterms:W3CDTF">2020-05-30T08:02:38Z</dcterms:modified>
</cp:coreProperties>
</file>